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1" r:id="rId3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4" Type="http://schemas.openxmlformats.org/officeDocument/2006/relationships/slide" Target="slides/slide18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21.bin"/><Relationship Id="rId3" Type="http://schemas.openxmlformats.org/officeDocument/2006/relationships/image" Target="../media/image344.wmf"/><Relationship Id="rId4" Type="http://schemas.openxmlformats.org/officeDocument/2006/relationships/oleObject" Target="../embeddings/oleObject22.bin"/><Relationship Id="rId5" Type="http://schemas.openxmlformats.org/officeDocument/2006/relationships/image" Target="../media/image345.wmf"/><Relationship Id="rId6" Type="http://schemas.openxmlformats.org/officeDocument/2006/relationships/oleObject" Target="../embeddings/oleObject23.bin"/><Relationship Id="rId7" Type="http://schemas.openxmlformats.org/officeDocument/2006/relationships/image" Target="../media/image346.wmf"/><Relationship Id="rId8" Type="http://schemas.openxmlformats.org/officeDocument/2006/relationships/oleObject" Target="../embeddings/oleObject24.bin"/><Relationship Id="rId9" Type="http://schemas.openxmlformats.org/officeDocument/2006/relationships/image" Target="../media/image347.wmf"/><Relationship Id="rId10" Type="http://schemas.openxmlformats.org/officeDocument/2006/relationships/image" Target="../media/image348.png"/><Relationship Id="rId11" Type="http://schemas.openxmlformats.org/officeDocument/2006/relationships/image" Target="../media/image349.png"/></Relationships>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2C6EED9D-5768-A17B-8309-81168C5BF858}"/>
              </a:ext>
            </a:extLst>
          </p:cNvPr>
          <p:cNvSpPr txBox="1">
            <a:spLocks noChangeArrowheads="1"/>
          </p:cNvSpPr>
          <p:nvPr/>
        </p:nvSpPr>
        <p:spPr bwMode="auto">
          <a:xfrm>
            <a:off x="76200" y="228600"/>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Study of the Hyperspectral Environmental Suite (HES) on the GOES-R</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123" name="Text Box 3">
            <a:extLst>
              <a:ext uri="{FF2B5EF4-FFF2-40B4-BE49-F238E27FC236}">
                <a16:creationId xmlns:a16="http://schemas.microsoft.com/office/drawing/2014/main" id="{C2E9400B-1AA8-A9D5-DE8C-D091AA528547}"/>
              </a:ext>
            </a:extLst>
          </p:cNvPr>
          <p:cNvSpPr txBox="1">
            <a:spLocks noChangeArrowheads="1"/>
          </p:cNvSpPr>
          <p:nvPr/>
        </p:nvSpPr>
        <p:spPr bwMode="auto">
          <a:xfrm>
            <a:off x="152400" y="685800"/>
            <a:ext cx="8786813"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Jun Li</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Timothy, J. Schmit</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Fang Wang</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 Paul Menzel</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James Gurka</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Office of Research and Applications, Madison, WI 53706, U.S.A.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*CIMSS, University of Wisconsin-Madison, Madison, WI 53706, U.S.A.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Silver Spring, Maryland</a:t>
            </a:r>
          </a:p>
        </p:txBody>
      </p:sp>
      <p:graphicFrame>
        <p:nvGraphicFramePr>
          <p:cNvPr id="5124" name="Object 4">
            <a:extLst>
              <a:ext uri="{FF2B5EF4-FFF2-40B4-BE49-F238E27FC236}">
                <a16:creationId xmlns:a16="http://schemas.microsoft.com/office/drawing/2014/main" id="{0FFF59C7-83C5-F3E1-1125-A262B1B92665}"/>
              </a:ext>
            </a:extLst>
          </p:cNvPr>
          <p:cNvGraphicFramePr>
            <a:graphicFrameLocks noChangeAspect="1"/>
          </p:cNvGraphicFramePr>
          <p:nvPr/>
        </p:nvGraphicFramePr>
        <p:xfrm>
          <a:off x="3962400" y="2595563"/>
          <a:ext cx="2532063" cy="1900237"/>
        </p:xfrm>
        <a:graphic>
          <a:graphicData uri="http://schemas.openxmlformats.org/presentationml/2006/ole">
            <mc:AlternateContent xmlns:mc="http://schemas.openxmlformats.org/markup-compatibility/2006">
              <mc:Choice xmlns:v="urn:schemas-microsoft-com:vml" Requires="v">
                <p:oleObj name="Slide" r:id="rId2" imgW="4572000" imgH="3429000" progId="PowerPoint.Slide.8">
                  <p:embed/>
                </p:oleObj>
              </mc:Choice>
              <mc:Fallback>
                <p:oleObj name="Slide" r:id="rId2" imgW="4572000" imgH="3429000" progId="PowerPoint.Slide.8">
                  <p:embed/>
                  <p:pic>
                    <p:nvPicPr>
                      <p:cNvPr id="5124" name="Object 4">
                        <a:extLst>
                          <a:ext uri="{FF2B5EF4-FFF2-40B4-BE49-F238E27FC236}">
                            <a16:creationId xmlns:a16="http://schemas.microsoft.com/office/drawing/2014/main" id="{0FFF59C7-83C5-F3E1-1125-A262B1B9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95563"/>
                        <a:ext cx="2532063" cy="1900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a:extLst>
              <a:ext uri="{FF2B5EF4-FFF2-40B4-BE49-F238E27FC236}">
                <a16:creationId xmlns:a16="http://schemas.microsoft.com/office/drawing/2014/main" id="{897E9BB6-445E-1724-1D6B-1AE6CE5C24E1}"/>
              </a:ext>
            </a:extLst>
          </p:cNvPr>
          <p:cNvGraphicFramePr>
            <a:graphicFrameLocks noChangeAspect="1"/>
          </p:cNvGraphicFramePr>
          <p:nvPr/>
        </p:nvGraphicFramePr>
        <p:xfrm>
          <a:off x="6535738" y="2590800"/>
          <a:ext cx="2532062" cy="1900238"/>
        </p:xfrm>
        <a:graphic>
          <a:graphicData uri="http://schemas.openxmlformats.org/presentationml/2006/ole">
            <mc:AlternateContent xmlns:mc="http://schemas.openxmlformats.org/markup-compatibility/2006">
              <mc:Choice xmlns:v="urn:schemas-microsoft-com:vml" Requires="v">
                <p:oleObj name="Slide" r:id="rId4" imgW="4572000" imgH="3429000" progId="PowerPoint.Slide.8">
                  <p:embed/>
                </p:oleObj>
              </mc:Choice>
              <mc:Fallback>
                <p:oleObj name="Slide" r:id="rId4" imgW="4572000" imgH="3429000" progId="PowerPoint.Slide.8">
                  <p:embed/>
                  <p:pic>
                    <p:nvPicPr>
                      <p:cNvPr id="5125" name="Object 5">
                        <a:extLst>
                          <a:ext uri="{FF2B5EF4-FFF2-40B4-BE49-F238E27FC236}">
                            <a16:creationId xmlns:a16="http://schemas.microsoft.com/office/drawing/2014/main" id="{897E9BB6-445E-1724-1D6B-1AE6CE5C2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738" y="2590800"/>
                        <a:ext cx="2532062" cy="1900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6">
            <a:extLst>
              <a:ext uri="{FF2B5EF4-FFF2-40B4-BE49-F238E27FC236}">
                <a16:creationId xmlns:a16="http://schemas.microsoft.com/office/drawing/2014/main" id="{D84565B1-9B9B-BF64-4243-644A3F6BB718}"/>
              </a:ext>
            </a:extLst>
          </p:cNvPr>
          <p:cNvGraphicFramePr>
            <a:graphicFrameLocks noChangeAspect="1"/>
          </p:cNvGraphicFramePr>
          <p:nvPr/>
        </p:nvGraphicFramePr>
        <p:xfrm>
          <a:off x="3962400" y="4648200"/>
          <a:ext cx="2522538" cy="1892300"/>
        </p:xfrm>
        <a:graphic>
          <a:graphicData uri="http://schemas.openxmlformats.org/presentationml/2006/ole">
            <mc:AlternateContent xmlns:mc="http://schemas.openxmlformats.org/markup-compatibility/2006">
              <mc:Choice xmlns:v="urn:schemas-microsoft-com:vml" Requires="v">
                <p:oleObj name="Slide" r:id="rId6" imgW="4572000" imgH="3429000" progId="PowerPoint.Slide.8">
                  <p:embed/>
                </p:oleObj>
              </mc:Choice>
              <mc:Fallback>
                <p:oleObj name="Slide" r:id="rId6" imgW="4572000" imgH="3429000" progId="PowerPoint.Slide.8">
                  <p:embed/>
                  <p:pic>
                    <p:nvPicPr>
                      <p:cNvPr id="5126" name="Object 6">
                        <a:extLst>
                          <a:ext uri="{FF2B5EF4-FFF2-40B4-BE49-F238E27FC236}">
                            <a16:creationId xmlns:a16="http://schemas.microsoft.com/office/drawing/2014/main" id="{D84565B1-9B9B-BF64-4243-644A3F6BB7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6482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7">
            <a:extLst>
              <a:ext uri="{FF2B5EF4-FFF2-40B4-BE49-F238E27FC236}">
                <a16:creationId xmlns:a16="http://schemas.microsoft.com/office/drawing/2014/main" id="{4200A566-36A6-5A9A-B469-27347A1E43E4}"/>
              </a:ext>
            </a:extLst>
          </p:cNvPr>
          <p:cNvGraphicFramePr>
            <a:graphicFrameLocks noChangeAspect="1"/>
          </p:cNvGraphicFramePr>
          <p:nvPr/>
        </p:nvGraphicFramePr>
        <p:xfrm>
          <a:off x="6553200" y="4660900"/>
          <a:ext cx="2522538" cy="1892300"/>
        </p:xfrm>
        <a:graphic>
          <a:graphicData uri="http://schemas.openxmlformats.org/presentationml/2006/ole">
            <mc:AlternateContent xmlns:mc="http://schemas.openxmlformats.org/markup-compatibility/2006">
              <mc:Choice xmlns:v="urn:schemas-microsoft-com:vml" Requires="v">
                <p:oleObj name="Slide" r:id="rId8" imgW="4572000" imgH="3429000" progId="PowerPoint.Slide.8">
                  <p:embed/>
                </p:oleObj>
              </mc:Choice>
              <mc:Fallback>
                <p:oleObj name="Slide" r:id="rId8" imgW="4572000" imgH="3429000" progId="PowerPoint.Slide.8">
                  <p:embed/>
                  <p:pic>
                    <p:nvPicPr>
                      <p:cNvPr id="5127" name="Object 7">
                        <a:extLst>
                          <a:ext uri="{FF2B5EF4-FFF2-40B4-BE49-F238E27FC236}">
                            <a16:creationId xmlns:a16="http://schemas.microsoft.com/office/drawing/2014/main" id="{4200A566-36A6-5A9A-B469-27347A1E4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609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8">
            <a:extLst>
              <a:ext uri="{FF2B5EF4-FFF2-40B4-BE49-F238E27FC236}">
                <a16:creationId xmlns:a16="http://schemas.microsoft.com/office/drawing/2014/main" id="{19A1252C-0C8A-C474-D045-A14C91F41C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5" t="10849" r="8586" b="5621"/>
          <a:stretch>
            <a:fillRect/>
          </a:stretch>
        </p:blipFill>
        <p:spPr bwMode="auto">
          <a:xfrm>
            <a:off x="565150" y="2397125"/>
            <a:ext cx="3016250" cy="23272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B359A119-BBB3-F2F6-DD60-69D47050BC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576" t="15947" r="15657" b="9543"/>
          <a:stretch>
            <a:fillRect/>
          </a:stretch>
        </p:blipFill>
        <p:spPr bwMode="auto">
          <a:xfrm>
            <a:off x="741363" y="4724400"/>
            <a:ext cx="2687637" cy="2078038"/>
          </a:xfrm>
          <a:prstGeom prst="rect">
            <a:avLst/>
          </a:prstGeom>
          <a:noFill/>
          <a:extLst>
            <a:ext uri="{909E8E84-426E-40DD-AFC4-6F175D3DCCD1}">
              <a14:hiddenFill xmlns:a14="http://schemas.microsoft.com/office/drawing/2010/main">
                <a:solidFill>
                  <a:srgbClr val="FFFFFF"/>
                </a:solidFill>
              </a14:hiddenFill>
            </a:ext>
          </a:extLst>
        </p:spPr>
      </p:pic>
      <p:sp>
        <p:nvSpPr>
          <p:cNvPr id="5130" name="Text Box 10">
            <a:extLst>
              <a:ext uri="{FF2B5EF4-FFF2-40B4-BE49-F238E27FC236}">
                <a16:creationId xmlns:a16="http://schemas.microsoft.com/office/drawing/2014/main" id="{6BDD8094-73B0-990D-BE4E-89A89A400A4A}"/>
              </a:ext>
            </a:extLst>
          </p:cNvPr>
          <p:cNvSpPr txBox="1">
            <a:spLocks noChangeArrowheads="1"/>
          </p:cNvSpPr>
          <p:nvPr/>
        </p:nvSpPr>
        <p:spPr bwMode="auto">
          <a:xfrm>
            <a:off x="822325" y="1812925"/>
            <a:ext cx="7689850"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Spectral resolution, spatial resolution, temporal resolution, signal-to-noise</a:t>
            </a:r>
          </a:p>
        </p:txBody>
      </p:sp>
      <p:sp>
        <p:nvSpPr>
          <p:cNvPr id="5131" name="Line 11">
            <a:extLst>
              <a:ext uri="{FF2B5EF4-FFF2-40B4-BE49-F238E27FC236}">
                <a16:creationId xmlns:a16="http://schemas.microsoft.com/office/drawing/2014/main" id="{3A15177C-903A-8C56-FB77-73CE1A146A9D}"/>
              </a:ext>
            </a:extLst>
          </p:cNvPr>
          <p:cNvSpPr>
            <a:spLocks noChangeShapeType="1"/>
          </p:cNvSpPr>
          <p:nvPr/>
        </p:nvSpPr>
        <p:spPr bwMode="auto">
          <a:xfrm>
            <a:off x="1905000" y="213360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32" name="Line 12">
            <a:extLst>
              <a:ext uri="{FF2B5EF4-FFF2-40B4-BE49-F238E27FC236}">
                <a16:creationId xmlns:a16="http://schemas.microsoft.com/office/drawing/2014/main" id="{763AF3EE-8EC0-A68A-A9DC-AC71501B072B}"/>
              </a:ext>
            </a:extLst>
          </p:cNvPr>
          <p:cNvSpPr>
            <a:spLocks noChangeShapeType="1"/>
          </p:cNvSpPr>
          <p:nvPr/>
        </p:nvSpPr>
        <p:spPr bwMode="auto">
          <a:xfrm>
            <a:off x="3657600" y="2209800"/>
            <a:ext cx="22098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